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1463040"/>
            <a:ext cx="4754880" cy="4754880"/>
          </a:xfrm>
          <a:prstGeom prst="rect">
            <a:avLst>
              <a:gd name="adj" fmla="val 50000"/>
            </a:avLst>
          </a:prstGeom>
          <a:solidFill>
            <a:srgbClr val="E23A2E">
              <a:alpha val="22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9202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태권도장 소개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2286000"/>
            <a:ext cx="10515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822960" y="342900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i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“건강 Dream · 재미 Dream · 인성 Dream”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822960" y="429768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   ·   열정   ·   즐거움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특별 프로그램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일반 수업 외, 우리 도장만의 특별함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방학 특강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2296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[여름/겨울] 집중 프로그램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172200" y="192024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46520" y="214884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이벤트·캠프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46520" y="274320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[생일파티·체험학습 등]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대회·심사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82296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[품새/겨루기 대회 참가]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6172200" y="3794760"/>
            <a:ext cx="5394960" cy="1600200"/>
          </a:xfrm>
          <a:prstGeom prst="rect">
            <a:avLst>
              <a:gd name="adj" fmla="val 457143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46520" y="4023360"/>
            <a:ext cx="48463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인성·리더십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6446520" y="4617720"/>
            <a:ext cx="48463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[예절·리더십 프로그램]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48640" y="56235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6235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실제 운영하는 특별 프로그램 내용을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교육비 안내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투명하고 합리적인 안내</a:t>
            </a:r>
            <a:endParaRPr lang="en-US" sz="30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5029200"/>
                <a:gridCol w="3017520"/>
                <a:gridCol w="301752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반 / 과정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수업 횟수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교육비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반별(유치/초등/선수 등) 주 수업 횟수와 교육비를 채워주세요. 셔틀·교재비 별도 여부도 함께.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차량 운행(셔틀) 코스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안전하게 데려다드립니다</a:t>
            </a:r>
            <a:endParaRPr lang="en-US" sz="30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6309360"/>
                <a:gridCol w="2377440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노선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경유지 / 학교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시간</a:t>
                      </a: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4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12064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12064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운행 노선·주요 경유 학교·시간을 채워주세요. 등원/하원 구분도 표기하면 좋습니다.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5213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3657600"/>
            <a:ext cx="4754880" cy="4754880"/>
          </a:xfrm>
          <a:prstGeom prst="rect">
            <a:avLst>
              <a:gd name="adj" fmla="val 50000"/>
            </a:avLst>
          </a:prstGeom>
          <a:solidFill>
            <a:srgbClr val="1C4F9C">
              <a:alpha val="28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146304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지금, 무료 체험수업 하세요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822960" y="246888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아이의 첫 변화, 경희대두드림태권도장에서 시작해요.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822960" y="34747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상담·체험 문의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379476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010-5799-4333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48006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FD9A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오시는 길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512064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경기도 수원시 팔달구 세지로244번길3, 그린상가빌딩2층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571500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FB0D6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네이버에 ‘경희대두드림태권도장’ 검색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데이터와 체계로 성장을 관리하는 건강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“건강 Dream · 재미 Dream · 인성 Dream”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48640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15968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590288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4590288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열정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590288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무엇이든 최선을 다하는 태도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083296" y="2834640"/>
            <a:ext cx="3520440" cy="2651760"/>
          </a:xfrm>
          <a:prstGeom prst="rect">
            <a:avLst>
              <a:gd name="adj" fmla="val 20689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  <a:effectLst>
            <a:outerShdw sx="100000" sy="100000" kx="0" ky="0" algn="bl" rotWithShape="0" blurRad="101600" dist="38100" dir="5400000">
              <a:srgbClr val="888888">
                <a:alpha val="2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8357616" y="3108960"/>
            <a:ext cx="548640" cy="548640"/>
          </a:xfrm>
          <a:prstGeom prst="rect">
            <a:avLst>
              <a:gd name="adj" fmla="val 1000000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8357616" y="3794760"/>
            <a:ext cx="2971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즐거움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357616" y="4343400"/>
            <a:ext cx="297180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운동은 재미가 먼저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지도자 소개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아이를 맡길 사람을 먼저 보세요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3291840" cy="4114800"/>
          </a:xfrm>
          <a:prstGeom prst="rect">
            <a:avLst>
              <a:gd name="adj" fmla="val 222222"/>
            </a:avLst>
          </a:prstGeom>
          <a:solidFill>
            <a:srgbClr val="E8E8E8"/>
          </a:solidFill>
          <a:ln w="12700">
            <a:solidFill>
              <a:srgbClr val="E8E4DA"/>
            </a:solidFill>
            <a:prstDash val="dash"/>
          </a:ln>
        </p:spPr>
      </p:sp>
      <p:sp>
        <p:nvSpPr>
          <p:cNvPr id="5" name="Text 3"/>
          <p:cNvSpPr/>
          <p:nvPr/>
        </p:nvSpPr>
        <p:spPr>
          <a:xfrm>
            <a:off x="548640" y="3291840"/>
            <a:ext cx="32918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관장님 사진을</a:t>
            </a:r>
            <a:endParaRPr lang="en-US" sz="1400" dirty="0"/>
          </a:p>
          <a:p>
            <a:pPr algn="ctr" indent="0" marL="0">
              <a:buNone/>
            </a:pPr>
            <a:r>
              <a:rPr lang="en-US" sz="1400" b="1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넣어주세요 ]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114800" y="182880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이동찬 관장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4114800" y="269748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아이 한 명 한 명의 성향을 먼저 살핍니다.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114800" y="324612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혼내는 지도가 아니라, 성공 경험을 설계합니다.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3794760"/>
            <a:ext cx="74980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· [○○]년간 팔달구에서 아이들과 함께했습니다.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114800" y="457200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경력·자격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114800" y="4846320"/>
            <a:ext cx="7589520" cy="146304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200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제자 사범, LCSI심리성격강사. 경희대학교태권도학과 겸임교수, WTTUKOR회장, 수원시태권도협회 이사, 승품단심사위원, 전국체전·전국대회 입상, 대학교 태권도학과 졸업, 고단자 (5단 이상), 지도자 경력 10년 이상, 유아체육·스포츠교육 관련 자격증 보유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우리가 지키는 3가지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 세 가지는 절대 타협하지 않습니다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37360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</a:t>
            </a:r>
            <a:endParaRPr lang="en-US" sz="3400" dirty="0"/>
          </a:p>
        </p:txBody>
      </p:sp>
      <p:sp>
        <p:nvSpPr>
          <p:cNvPr id="6" name="Text 4"/>
          <p:cNvSpPr/>
          <p:nvPr/>
        </p:nvSpPr>
        <p:spPr>
          <a:xfrm>
            <a:off x="731520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예의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22960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인사, 존중, 바른 태도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04688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열</a:t>
            </a:r>
            <a:endParaRPr lang="en-US" sz="3400" dirty="0"/>
          </a:p>
        </p:txBody>
      </p:sp>
      <p:sp>
        <p:nvSpPr>
          <p:cNvPr id="10" name="Text 8"/>
          <p:cNvSpPr/>
          <p:nvPr/>
        </p:nvSpPr>
        <p:spPr>
          <a:xfrm>
            <a:off x="4498848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열정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590288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무엇이든 최선을 다하는 태도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011680"/>
            <a:ext cx="3520440" cy="3566160"/>
          </a:xfrm>
          <a:prstGeom prst="rect">
            <a:avLst>
              <a:gd name="adj" fmla="val 207792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272016" y="2377440"/>
            <a:ext cx="1143000" cy="1143000"/>
          </a:xfrm>
          <a:prstGeom prst="rect">
            <a:avLst>
              <a:gd name="adj" fmla="val 960000"/>
            </a:avLst>
          </a:prstGeom>
          <a:solidFill>
            <a:srgbClr val="EAF1F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즐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266176" y="37033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즐거움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8357616" y="4343400"/>
            <a:ext cx="29718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운동은 재미가 먼저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아이로 자랍니다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처음 왔을 때 → [○개월] 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엄마 뒤에 숨던 아이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532120" y="196596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766560" y="196596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0" y="196596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먼저 인사하는 아이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발표 때 손 못 들던 아이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532120" y="329184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2" name="Shape 10"/>
          <p:cNvSpPr/>
          <p:nvPr/>
        </p:nvSpPr>
        <p:spPr>
          <a:xfrm>
            <a:off x="6766560" y="329184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949440" y="329184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“저 해볼래요!” 손 드는 아이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864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0EEE8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3152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쉽게 포기하던 아이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5532120" y="4617720"/>
            <a:ext cx="10972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</a:t>
            </a:r>
            <a:endParaRPr lang="en-US" sz="2400" dirty="0"/>
          </a:p>
        </p:txBody>
      </p:sp>
      <p:sp>
        <p:nvSpPr>
          <p:cNvPr id="17" name="Shape 15"/>
          <p:cNvSpPr/>
          <p:nvPr/>
        </p:nvSpPr>
        <p:spPr>
          <a:xfrm>
            <a:off x="6766560" y="4617720"/>
            <a:ext cx="4846320" cy="1051560"/>
          </a:xfrm>
          <a:prstGeom prst="rect">
            <a:avLst>
              <a:gd name="adj" fmla="val 695652"/>
            </a:avLst>
          </a:prstGeom>
          <a:solidFill>
            <a:srgbClr val="FFFFFF"/>
          </a:solidFill>
          <a:ln w="19050">
            <a:solidFill>
              <a:srgbClr val="E23A2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949440" y="4617720"/>
            <a:ext cx="44805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끝까지 해내는 아이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이런 고민, 있으셨나요?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우리 도장이 이렇게 도와드립니다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9842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“아이가 너무 소심해서 자신감을 키워주고 싶어요”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441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작은 성공을 쌓아 스스로 믿는 힘을 키웁니다.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32461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3558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“체력이 약해서 운동을 시키고 싶어요”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22960" y="38130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실컷 뛰고 땀 흘리는 즐거운 운동 습관을 만들어요.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4617720"/>
            <a:ext cx="11064240" cy="1143000"/>
          </a:xfrm>
          <a:prstGeom prst="rect">
            <a:avLst>
              <a:gd name="adj" fmla="val 64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2960" y="47274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“집중력이 없어서 걱정이에요”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5184648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1C4F9C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→ 태권도 수련으로 차근차근 바꿔드립니다.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계획표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요일·시간대별 반 편성</a:t>
            </a:r>
            <a:endParaRPr lang="en-US" sz="30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64240" cy="914400"/>
        </p:xfrm>
        <a:graphic>
          <a:graphicData uri="http://schemas.openxmlformats.org/drawingml/2006/table">
            <a:tbl>
              <a:tblPr/>
              <a:tblGrid>
                <a:gridCol w="1828800"/>
                <a:gridCol w="3072384"/>
                <a:gridCol w="3081528"/>
                <a:gridCol w="3081528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요일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오후반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저녁반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특별반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5213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화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수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목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15213B"/>
                          </a:solidFill>
                          <a:latin typeface="Malgun Gothic" pitchFamily="34" charset="0"/>
                          <a:ea typeface="Malgun Gothic" pitchFamily="34" charset="-122"/>
                          <a:cs typeface="Malgun Gothic" pitchFamily="34" charset="-120"/>
                        </a:rPr>
                        <a:t>금</a:t>
                      </a: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2E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Malgun Gothic" charset="0"/>
                        <a:ea typeface="Malgun Gothic" charset="0"/>
                        <a:cs typeface="Malgun Gothic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8E4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요일별 수업 시간과 대상(유치/초등/선수 등)을 칸에 채워주세요.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수련 과정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흰띠에서 검은띠까지, 성장의 단계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흰 띠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8640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시작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98064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F5D400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798064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노란 띠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2798064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047488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C4F9C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047488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파란 띠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047488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296912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E23A2E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296912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빨간 띠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296912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 목표 ]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546336" y="2377440"/>
            <a:ext cx="2057400" cy="914400"/>
          </a:xfrm>
          <a:prstGeom prst="rect">
            <a:avLst>
              <a:gd name="adj" fmla="val 600000"/>
            </a:avLst>
          </a:prstGeom>
          <a:solidFill>
            <a:srgbClr val="15213B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546336" y="2377440"/>
            <a:ext cx="20574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품/검은띠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9546336" y="3429000"/>
            <a:ext cx="2057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7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완성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각 띠 단계에서 배우는 것과 목표(품새·발차기·태도)를 채워주세요.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BFA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E23A2E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출결 포인트 제도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꾸준히 오면 쌓이고, 보상으로 돌아옵니다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783080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31520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출석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매 수업 [○]P 적립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315968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550408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2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4498848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과제·미션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4498848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달성 시 [○]P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8083296" y="2103120"/>
            <a:ext cx="3520440" cy="2743200"/>
          </a:xfrm>
          <a:prstGeom prst="rect">
            <a:avLst>
              <a:gd name="adj" fmla="val 266667"/>
            </a:avLst>
          </a:prstGeom>
          <a:solidFill>
            <a:srgbClr val="FFFFFF"/>
          </a:solidFill>
          <a:ln w="12700">
            <a:solidFill>
              <a:srgbClr val="E8E4D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17736" y="2423160"/>
            <a:ext cx="1051560" cy="1051560"/>
          </a:xfrm>
          <a:prstGeom prst="rect">
            <a:avLst>
              <a:gd name="adj" fmla="val 8695652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3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8266176" y="3657600"/>
            <a:ext cx="3154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5213B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보상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8266176" y="4160520"/>
            <a:ext cx="3154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[○○]P 모으면 선물/승급 혜택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5394960"/>
            <a:ext cx="1097280" cy="310896"/>
          </a:xfrm>
          <a:prstGeom prst="rect">
            <a:avLst>
              <a:gd name="adj" fmla="val 1176471"/>
            </a:avLst>
          </a:prstGeom>
          <a:solidFill>
            <a:srgbClr val="E23A2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작성 안내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1783080" y="5394960"/>
            <a:ext cx="9875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32017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적립 기준과 보상(선물·이벤트 등)을 채워주세요.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경희대두드림태권도장  ·  학부모 안내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55280" y="64465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180"/>
                </a:solidFill>
                <a:latin typeface="Malgun Gothic" pitchFamily="34" charset="0"/>
                <a:ea typeface="Malgun Gothic" pitchFamily="34" charset="-122"/>
                <a:cs typeface="Malgun Gothic" pitchFamily="34" charset="-120"/>
              </a:rPr>
              <a:t>상담 010-5799-4333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태권도장 브랜드 자동화</dc:creator>
  <cp:lastModifiedBy>태권도장 브랜드 자동화</cp:lastModifiedBy>
  <cp:revision>1</cp:revision>
  <dcterms:created xsi:type="dcterms:W3CDTF">2026-08-29T07:56:58Z</dcterms:created>
  <dcterms:modified xsi:type="dcterms:W3CDTF">2026-08-29T07:56:58Z</dcterms:modified>
</cp:coreProperties>
</file>